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7" r:id="rId2"/>
    <p:sldId id="262" r:id="rId3"/>
    <p:sldId id="264" r:id="rId4"/>
    <p:sldId id="266" r:id="rId5"/>
    <p:sldId id="263" r:id="rId6"/>
    <p:sldId id="258" r:id="rId7"/>
    <p:sldId id="259" r:id="rId8"/>
    <p:sldId id="265"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7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47C26601-78DA-4A55-86C2-CC65354D2D46}" type="datetimeFigureOut">
              <a:rPr lang="en-US" smtClean="0"/>
              <a:pPr/>
              <a:t>5/17/2013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50ED1FE-226C-43A6-A120-01EDEC5513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26601-78DA-4A55-86C2-CC65354D2D46}"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26601-78DA-4A55-86C2-CC65354D2D46}"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26601-78DA-4A55-86C2-CC65354D2D46}"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C26601-78DA-4A55-86C2-CC65354D2D46}" type="datetimeFigureOut">
              <a:rPr lang="en-US" smtClean="0"/>
              <a:pPr/>
              <a:t>5/17/2013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26601-78DA-4A55-86C2-CC65354D2D46}"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47C26601-78DA-4A55-86C2-CC65354D2D46}" type="datetimeFigureOut">
              <a:rPr lang="en-US" smtClean="0"/>
              <a:pPr/>
              <a:t>5/17/2013</a:t>
            </a:fld>
            <a:endParaRPr lang="en-US"/>
          </a:p>
        </p:txBody>
      </p:sp>
      <p:sp>
        <p:nvSpPr>
          <p:cNvPr id="27" name="Slide Number Placeholder 26"/>
          <p:cNvSpPr>
            <a:spLocks noGrp="1"/>
          </p:cNvSpPr>
          <p:nvPr>
            <p:ph type="sldNum" sz="quarter" idx="11"/>
          </p:nvPr>
        </p:nvSpPr>
        <p:spPr/>
        <p:txBody>
          <a:bodyPr rtlCol="0"/>
          <a:lstStyle/>
          <a:p>
            <a:fld id="{450ED1FE-226C-43A6-A120-01EDEC55139A}"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47C26601-78DA-4A55-86C2-CC65354D2D46}" type="datetimeFigureOut">
              <a:rPr lang="en-US" smtClean="0"/>
              <a:pPr/>
              <a:t>5/17/2013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50ED1FE-226C-43A6-A120-01EDEC5513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26601-78DA-4A55-86C2-CC65354D2D46}" type="datetimeFigureOut">
              <a:rPr lang="en-US" smtClean="0"/>
              <a:pPr/>
              <a:t>5/17/2013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26601-78DA-4A55-86C2-CC65354D2D46}"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C26601-78DA-4A55-86C2-CC65354D2D46}" type="datetimeFigureOut">
              <a:rPr lang="en-US" smtClean="0"/>
              <a:pPr/>
              <a:t>5/17/2013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0ED1FE-226C-43A6-A120-01EDEC5513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7C26601-78DA-4A55-86C2-CC65354D2D46}" type="datetimeFigureOut">
              <a:rPr lang="en-US" smtClean="0"/>
              <a:pPr/>
              <a:t>5/17/2013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50ED1FE-226C-43A6-A120-01EDEC5513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Video%20clips/The%20Reagan%20Legacy_%20The%20End%20of%20the%20Cold%20War.mp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a:bodyPr>
          <a:lstStyle/>
          <a:p>
            <a:pPr algn="ctr"/>
            <a:r>
              <a:rPr lang="en-US" sz="5400" dirty="0" smtClean="0"/>
              <a:t>Reagan’s </a:t>
            </a:r>
            <a:r>
              <a:rPr lang="en-US" sz="5400" dirty="0" smtClean="0"/>
              <a:t>Foreign Policy</a:t>
            </a:r>
            <a:endParaRPr lang="en-US" sz="5400" dirty="0"/>
          </a:p>
        </p:txBody>
      </p:sp>
      <p:sp>
        <p:nvSpPr>
          <p:cNvPr id="3" name="Content Placeholder 2"/>
          <p:cNvSpPr>
            <a:spLocks noGrp="1"/>
          </p:cNvSpPr>
          <p:nvPr>
            <p:ph idx="1"/>
          </p:nvPr>
        </p:nvSpPr>
        <p:spPr>
          <a:xfrm>
            <a:off x="457200" y="1752600"/>
            <a:ext cx="8229600" cy="4821936"/>
          </a:xfrm>
        </p:spPr>
        <p:txBody>
          <a:bodyPr>
            <a:normAutofit/>
          </a:bodyPr>
          <a:lstStyle/>
          <a:p>
            <a:pPr algn="ctr">
              <a:buNone/>
            </a:pPr>
            <a:r>
              <a:rPr lang="en-US" u="sng" dirty="0" smtClean="0"/>
              <a:t>Objectives</a:t>
            </a:r>
            <a:r>
              <a:rPr lang="en-US" dirty="0" smtClean="0"/>
              <a:t>:</a:t>
            </a:r>
          </a:p>
          <a:p>
            <a:pPr>
              <a:buNone/>
            </a:pPr>
            <a:r>
              <a:rPr lang="en-US" dirty="0" smtClean="0"/>
              <a:t>1) What is the Reagan Doctrine?</a:t>
            </a:r>
          </a:p>
          <a:p>
            <a:pPr>
              <a:buNone/>
            </a:pPr>
            <a:r>
              <a:rPr lang="en-US" dirty="0" smtClean="0"/>
              <a:t>2) How does the US build up its military?</a:t>
            </a:r>
          </a:p>
          <a:p>
            <a:pPr>
              <a:buNone/>
            </a:pPr>
            <a:r>
              <a:rPr lang="en-US" dirty="0" smtClean="0"/>
              <a:t>3) Are our relations </a:t>
            </a:r>
            <a:r>
              <a:rPr lang="en-US" dirty="0" smtClean="0"/>
              <a:t>with the Soviet </a:t>
            </a:r>
            <a:r>
              <a:rPr lang="en-US" dirty="0" smtClean="0"/>
              <a:t>Union improving through arms talks?</a:t>
            </a:r>
          </a:p>
          <a:p>
            <a:pPr>
              <a:buNone/>
            </a:pPr>
            <a:r>
              <a:rPr lang="en-US" dirty="0" smtClean="0"/>
              <a:t>4) What is the Iran-Contra Scandal and how does the Iran-Contra Scandal impact Reagan’s presidency?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Reagan’s Foreign Policy</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b="1" u="sng" dirty="0" smtClean="0"/>
              <a:t>Reagan Doctrine</a:t>
            </a:r>
            <a:r>
              <a:rPr lang="en-US" dirty="0" smtClean="0"/>
              <a:t> = believed the US should support guerilla groups who were fighting to overthrow Communist or pro-Soviet governments</a:t>
            </a:r>
          </a:p>
        </p:txBody>
      </p:sp>
      <p:pic>
        <p:nvPicPr>
          <p:cNvPr id="4" name="Picture 2" descr="http://3.bp.blogspot.com/-TZ5-q-7L5Ws/UV6hr3jD3hI/AAAAAAAAAWE/z_CdUQHkuo8/s1600/Ronald+Reagan+Peace+through+Strength.jpg"/>
          <p:cNvPicPr>
            <a:picLocks noChangeAspect="1" noChangeArrowheads="1"/>
          </p:cNvPicPr>
          <p:nvPr/>
        </p:nvPicPr>
        <p:blipFill>
          <a:blip r:embed="rId2" cstate="print"/>
          <a:srcRect/>
          <a:stretch>
            <a:fillRect/>
          </a:stretch>
        </p:blipFill>
        <p:spPr bwMode="auto">
          <a:xfrm>
            <a:off x="6172200" y="3785100"/>
            <a:ext cx="2362200" cy="2768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“Peace Through Strength” campaign</a:t>
            </a:r>
            <a:endParaRPr lang="en-US" dirty="0"/>
          </a:p>
        </p:txBody>
      </p:sp>
      <p:sp>
        <p:nvSpPr>
          <p:cNvPr id="3" name="Content Placeholder 2"/>
          <p:cNvSpPr>
            <a:spLocks noGrp="1"/>
          </p:cNvSpPr>
          <p:nvPr>
            <p:ph idx="1"/>
          </p:nvPr>
        </p:nvSpPr>
        <p:spPr/>
        <p:txBody>
          <a:bodyPr>
            <a:normAutofit lnSpcReduction="10000"/>
          </a:bodyPr>
          <a:lstStyle/>
          <a:p>
            <a:r>
              <a:rPr lang="en-US" dirty="0" smtClean="0"/>
              <a:t>Launch US military buildup</a:t>
            </a:r>
          </a:p>
          <a:p>
            <a:pPr lvl="1"/>
            <a:r>
              <a:rPr lang="en-US" dirty="0" smtClean="0"/>
              <a:t>Cost $1.5 trillion over 5 years</a:t>
            </a:r>
          </a:p>
          <a:p>
            <a:pPr lvl="1"/>
            <a:r>
              <a:rPr lang="en-US" dirty="0" smtClean="0"/>
              <a:t>Belief that if the Soviets tried to match the American buildup, it would put so much pressure on their economy that would be forced to either reform their system or collapse</a:t>
            </a:r>
          </a:p>
          <a:p>
            <a:r>
              <a:rPr lang="en-US" dirty="0" smtClean="0"/>
              <a:t>Military buildup creates new jobs in the defense industries </a:t>
            </a:r>
            <a:r>
              <a:rPr lang="en-US" dirty="0" smtClean="0">
                <a:sym typeface="Wingdings" pitchFamily="2" charset="2"/>
              </a:rPr>
              <a:t> people happy </a:t>
            </a:r>
          </a:p>
          <a:p>
            <a:r>
              <a:rPr lang="en-US" dirty="0" smtClean="0"/>
              <a:t>HOWEVER….the national deficit  has gone from </a:t>
            </a:r>
            <a:r>
              <a:rPr lang="en-US" b="1" u="sng" dirty="0" smtClean="0"/>
              <a:t>$80 billion to over $200 billion!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Arms Control between the US &amp; USSR</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Strategic Arms Reduction Talks (START) </a:t>
            </a:r>
            <a:r>
              <a:rPr lang="en-US" dirty="0" smtClean="0"/>
              <a:t>= cut the number of missiles on both sides in half </a:t>
            </a:r>
            <a:endParaRPr lang="en-US" dirty="0" smtClean="0"/>
          </a:p>
          <a:p>
            <a:pPr lvl="1"/>
            <a:r>
              <a:rPr lang="en-US" dirty="0" smtClean="0"/>
              <a:t>The </a:t>
            </a:r>
            <a:r>
              <a:rPr lang="en-US" dirty="0" smtClean="0"/>
              <a:t>Soviets refused and walked out of the arms control </a:t>
            </a:r>
            <a:r>
              <a:rPr lang="en-US" dirty="0" smtClean="0"/>
              <a:t>talks</a:t>
            </a:r>
          </a:p>
          <a:p>
            <a:r>
              <a:rPr lang="en-US" b="1" u="sng" dirty="0" smtClean="0"/>
              <a:t>Strategic Defense Initiative (SDI) </a:t>
            </a:r>
            <a:r>
              <a:rPr lang="en-US" dirty="0" smtClean="0"/>
              <a:t>= nicknamed “Star Wars” = intercept and destroy incoming missiles</a:t>
            </a:r>
          </a:p>
          <a:p>
            <a:r>
              <a:rPr lang="en-US" dirty="0" smtClean="0"/>
              <a:t>New Soviet leader </a:t>
            </a:r>
            <a:r>
              <a:rPr lang="en-US" b="1" u="sng" dirty="0" smtClean="0"/>
              <a:t>Mikhail Gorbachev </a:t>
            </a:r>
            <a:r>
              <a:rPr lang="en-US" dirty="0" smtClean="0"/>
              <a:t>= agreed to arms control talks</a:t>
            </a:r>
          </a:p>
          <a:p>
            <a:pPr lvl="1"/>
            <a:r>
              <a:rPr lang="en-US" dirty="0" smtClean="0"/>
              <a:t>Dec 1987 US &amp; USSR signed the </a:t>
            </a:r>
            <a:r>
              <a:rPr lang="en-US" b="1" u="sng" dirty="0" smtClean="0"/>
              <a:t>Intermediate-Range </a:t>
            </a:r>
            <a:r>
              <a:rPr lang="en-US" b="1" u="sng" dirty="0" smtClean="0"/>
              <a:t>Nuclear Forces (INF) </a:t>
            </a:r>
            <a:r>
              <a:rPr lang="en-US" b="1" u="sng" dirty="0" smtClean="0"/>
              <a:t>Treaty</a:t>
            </a:r>
            <a:r>
              <a:rPr lang="en-US" b="1" u="sng" dirty="0" smtClean="0"/>
              <a:t> </a:t>
            </a:r>
            <a:r>
              <a:rPr lang="en-US" dirty="0" smtClean="0"/>
              <a:t>= 1</a:t>
            </a:r>
            <a:r>
              <a:rPr lang="en-US" baseline="30000" dirty="0" smtClean="0"/>
              <a:t>st</a:t>
            </a:r>
            <a:r>
              <a:rPr lang="en-US" dirty="0" smtClean="0"/>
              <a:t> treaty that called for the destruction of nuclear weapons</a:t>
            </a:r>
          </a:p>
          <a:p>
            <a:pPr lvl="1"/>
            <a:r>
              <a:rPr lang="en-US" dirty="0" smtClean="0"/>
              <a:t>Beginning of the end of the Cold War</a:t>
            </a:r>
            <a:endParaRPr lang="en-US" dirty="0" smtClean="0"/>
          </a:p>
        </p:txBody>
      </p:sp>
      <p:sp>
        <p:nvSpPr>
          <p:cNvPr id="4" name="Film">
            <a:hlinkClick r:id="rId2" action="ppaction://hlinkfile"/>
          </p:cNvPr>
          <p:cNvSpPr>
            <a:spLocks noEditPoints="1" noChangeArrowheads="1"/>
          </p:cNvSpPr>
          <p:nvPr/>
        </p:nvSpPr>
        <p:spPr bwMode="auto">
          <a:xfrm>
            <a:off x="8001000" y="228600"/>
            <a:ext cx="609599" cy="1066800"/>
          </a:xfrm>
          <a:custGeom>
            <a:avLst/>
            <a:gdLst>
              <a:gd name="T0" fmla="*/ 0 w 21600"/>
              <a:gd name="T1" fmla="*/ 0 h 21600"/>
              <a:gd name="T2" fmla="*/ 414337 w 21600"/>
              <a:gd name="T3" fmla="*/ 0 h 21600"/>
              <a:gd name="T4" fmla="*/ 828675 w 21600"/>
              <a:gd name="T5" fmla="*/ 0 h 21600"/>
              <a:gd name="T6" fmla="*/ 828675 w 21600"/>
              <a:gd name="T7" fmla="*/ 685800 h 21600"/>
              <a:gd name="T8" fmla="*/ 828675 w 21600"/>
              <a:gd name="T9" fmla="*/ 1371600 h 21600"/>
              <a:gd name="T10" fmla="*/ 414337 w 21600"/>
              <a:gd name="T11" fmla="*/ 1371600 h 21600"/>
              <a:gd name="T12" fmla="*/ 0 w 21600"/>
              <a:gd name="T13" fmla="*/ 1371600 h 21600"/>
              <a:gd name="T14" fmla="*/ 0 w 21600"/>
              <a:gd name="T15" fmla="*/ 685800 h 21600"/>
              <a:gd name="T16" fmla="*/ 0 60000 65536"/>
              <a:gd name="T17" fmla="*/ 0 60000 65536"/>
              <a:gd name="T18" fmla="*/ 0 60000 65536"/>
              <a:gd name="T19" fmla="*/ 0 60000 65536"/>
              <a:gd name="T20" fmla="*/ 0 60000 65536"/>
              <a:gd name="T21" fmla="*/ 0 60000 65536"/>
              <a:gd name="T22" fmla="*/ 0 60000 65536"/>
              <a:gd name="T23" fmla="*/ 0 60000 65536"/>
              <a:gd name="T24" fmla="*/ 4960 w 21600"/>
              <a:gd name="T25" fmla="*/ 8129 h 21600"/>
              <a:gd name="T26" fmla="*/ 17079 w 21600"/>
              <a:gd name="T27" fmla="*/ 1342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extrusionOk="0">
                <a:moveTo>
                  <a:pt x="21600" y="0"/>
                </a:moveTo>
                <a:lnTo>
                  <a:pt x="21600" y="21600"/>
                </a:lnTo>
                <a:lnTo>
                  <a:pt x="0" y="21600"/>
                </a:lnTo>
                <a:lnTo>
                  <a:pt x="0" y="0"/>
                </a:lnTo>
                <a:lnTo>
                  <a:pt x="21600" y="0"/>
                </a:lnTo>
                <a:close/>
              </a:path>
              <a:path w="21600" h="21600" extrusionOk="0">
                <a:moveTo>
                  <a:pt x="3014" y="21600"/>
                </a:moveTo>
                <a:lnTo>
                  <a:pt x="3014" y="0"/>
                </a:lnTo>
                <a:lnTo>
                  <a:pt x="0" y="0"/>
                </a:lnTo>
                <a:lnTo>
                  <a:pt x="0" y="21600"/>
                </a:lnTo>
                <a:lnTo>
                  <a:pt x="3014" y="21600"/>
                </a:lnTo>
                <a:close/>
              </a:path>
              <a:path w="21600" h="21600" extrusionOk="0">
                <a:moveTo>
                  <a:pt x="21600" y="21600"/>
                </a:moveTo>
                <a:lnTo>
                  <a:pt x="21600" y="0"/>
                </a:lnTo>
                <a:lnTo>
                  <a:pt x="18586" y="0"/>
                </a:lnTo>
                <a:lnTo>
                  <a:pt x="18586" y="21600"/>
                </a:lnTo>
                <a:lnTo>
                  <a:pt x="21600" y="21600"/>
                </a:lnTo>
                <a:close/>
              </a:path>
              <a:path w="21600" h="21600" extrusionOk="0">
                <a:moveTo>
                  <a:pt x="6028" y="6574"/>
                </a:moveTo>
                <a:lnTo>
                  <a:pt x="15572" y="6574"/>
                </a:lnTo>
                <a:lnTo>
                  <a:pt x="16074" y="6574"/>
                </a:lnTo>
                <a:lnTo>
                  <a:pt x="16326" y="6457"/>
                </a:lnTo>
                <a:lnTo>
                  <a:pt x="16577" y="6339"/>
                </a:lnTo>
                <a:lnTo>
                  <a:pt x="16828" y="6222"/>
                </a:lnTo>
                <a:lnTo>
                  <a:pt x="17079" y="6222"/>
                </a:lnTo>
                <a:lnTo>
                  <a:pt x="17330" y="5987"/>
                </a:lnTo>
                <a:lnTo>
                  <a:pt x="17330" y="5870"/>
                </a:lnTo>
                <a:lnTo>
                  <a:pt x="17581" y="5635"/>
                </a:lnTo>
                <a:lnTo>
                  <a:pt x="17581" y="1526"/>
                </a:lnTo>
                <a:lnTo>
                  <a:pt x="17330" y="1291"/>
                </a:lnTo>
                <a:lnTo>
                  <a:pt x="17330" y="1174"/>
                </a:lnTo>
                <a:lnTo>
                  <a:pt x="17079" y="1057"/>
                </a:lnTo>
                <a:lnTo>
                  <a:pt x="16828" y="939"/>
                </a:lnTo>
                <a:lnTo>
                  <a:pt x="16577" y="822"/>
                </a:lnTo>
                <a:lnTo>
                  <a:pt x="16326" y="704"/>
                </a:lnTo>
                <a:lnTo>
                  <a:pt x="16074" y="704"/>
                </a:lnTo>
                <a:lnTo>
                  <a:pt x="15572" y="587"/>
                </a:lnTo>
                <a:lnTo>
                  <a:pt x="6028" y="587"/>
                </a:lnTo>
                <a:lnTo>
                  <a:pt x="5526" y="704"/>
                </a:lnTo>
                <a:lnTo>
                  <a:pt x="5274" y="704"/>
                </a:lnTo>
                <a:lnTo>
                  <a:pt x="5023" y="822"/>
                </a:lnTo>
                <a:lnTo>
                  <a:pt x="4772" y="939"/>
                </a:lnTo>
                <a:lnTo>
                  <a:pt x="4521" y="1057"/>
                </a:lnTo>
                <a:lnTo>
                  <a:pt x="4270" y="1174"/>
                </a:lnTo>
                <a:lnTo>
                  <a:pt x="4270" y="1291"/>
                </a:lnTo>
                <a:lnTo>
                  <a:pt x="4019" y="1526"/>
                </a:lnTo>
                <a:lnTo>
                  <a:pt x="4019" y="5635"/>
                </a:lnTo>
                <a:lnTo>
                  <a:pt x="4270" y="5870"/>
                </a:lnTo>
                <a:lnTo>
                  <a:pt x="4270" y="5987"/>
                </a:lnTo>
                <a:lnTo>
                  <a:pt x="4521" y="6222"/>
                </a:lnTo>
                <a:lnTo>
                  <a:pt x="4772" y="6222"/>
                </a:lnTo>
                <a:lnTo>
                  <a:pt x="5023" y="6339"/>
                </a:lnTo>
                <a:lnTo>
                  <a:pt x="5274" y="6457"/>
                </a:lnTo>
                <a:lnTo>
                  <a:pt x="5526" y="6574"/>
                </a:lnTo>
                <a:lnTo>
                  <a:pt x="6028" y="6574"/>
                </a:lnTo>
                <a:close/>
              </a:path>
              <a:path w="21600" h="21600" extrusionOk="0">
                <a:moveTo>
                  <a:pt x="6028" y="13617"/>
                </a:moveTo>
                <a:lnTo>
                  <a:pt x="15572" y="13617"/>
                </a:lnTo>
                <a:lnTo>
                  <a:pt x="16074" y="13617"/>
                </a:lnTo>
                <a:lnTo>
                  <a:pt x="16326" y="13617"/>
                </a:lnTo>
                <a:lnTo>
                  <a:pt x="16577" y="13500"/>
                </a:lnTo>
                <a:lnTo>
                  <a:pt x="16828" y="13383"/>
                </a:lnTo>
                <a:lnTo>
                  <a:pt x="17079" y="13265"/>
                </a:lnTo>
                <a:lnTo>
                  <a:pt x="17330" y="13148"/>
                </a:lnTo>
                <a:lnTo>
                  <a:pt x="17330" y="12913"/>
                </a:lnTo>
                <a:lnTo>
                  <a:pt x="17581" y="12796"/>
                </a:lnTo>
                <a:lnTo>
                  <a:pt x="17581" y="8687"/>
                </a:lnTo>
                <a:lnTo>
                  <a:pt x="17330" y="8452"/>
                </a:lnTo>
                <a:lnTo>
                  <a:pt x="17330" y="8335"/>
                </a:lnTo>
                <a:lnTo>
                  <a:pt x="17079" y="8217"/>
                </a:lnTo>
                <a:lnTo>
                  <a:pt x="16828" y="7983"/>
                </a:lnTo>
                <a:lnTo>
                  <a:pt x="16577" y="7983"/>
                </a:lnTo>
                <a:lnTo>
                  <a:pt x="16326" y="7865"/>
                </a:lnTo>
                <a:lnTo>
                  <a:pt x="16074" y="7865"/>
                </a:lnTo>
                <a:lnTo>
                  <a:pt x="15572" y="7748"/>
                </a:lnTo>
                <a:lnTo>
                  <a:pt x="6028" y="7748"/>
                </a:lnTo>
                <a:lnTo>
                  <a:pt x="5526" y="7865"/>
                </a:lnTo>
                <a:lnTo>
                  <a:pt x="5274" y="7865"/>
                </a:lnTo>
                <a:lnTo>
                  <a:pt x="5023" y="7983"/>
                </a:lnTo>
                <a:lnTo>
                  <a:pt x="4772" y="7983"/>
                </a:lnTo>
                <a:lnTo>
                  <a:pt x="4521" y="8217"/>
                </a:lnTo>
                <a:lnTo>
                  <a:pt x="4270" y="8335"/>
                </a:lnTo>
                <a:lnTo>
                  <a:pt x="4270" y="8452"/>
                </a:lnTo>
                <a:lnTo>
                  <a:pt x="4019" y="8687"/>
                </a:lnTo>
                <a:lnTo>
                  <a:pt x="4019" y="12796"/>
                </a:lnTo>
                <a:lnTo>
                  <a:pt x="4270" y="12913"/>
                </a:lnTo>
                <a:lnTo>
                  <a:pt x="4270" y="13148"/>
                </a:lnTo>
                <a:lnTo>
                  <a:pt x="4521" y="13265"/>
                </a:lnTo>
                <a:lnTo>
                  <a:pt x="4772" y="13383"/>
                </a:lnTo>
                <a:lnTo>
                  <a:pt x="5023" y="13500"/>
                </a:lnTo>
                <a:lnTo>
                  <a:pt x="5274" y="13617"/>
                </a:lnTo>
                <a:lnTo>
                  <a:pt x="5526" y="13617"/>
                </a:lnTo>
                <a:lnTo>
                  <a:pt x="6028" y="13617"/>
                </a:lnTo>
                <a:close/>
              </a:path>
              <a:path w="21600" h="21600" extrusionOk="0">
                <a:moveTo>
                  <a:pt x="6028" y="20778"/>
                </a:moveTo>
                <a:lnTo>
                  <a:pt x="15572" y="20778"/>
                </a:lnTo>
                <a:lnTo>
                  <a:pt x="16074" y="20778"/>
                </a:lnTo>
                <a:lnTo>
                  <a:pt x="16326" y="20661"/>
                </a:lnTo>
                <a:lnTo>
                  <a:pt x="16577" y="20661"/>
                </a:lnTo>
                <a:lnTo>
                  <a:pt x="16828" y="20543"/>
                </a:lnTo>
                <a:lnTo>
                  <a:pt x="17079" y="20426"/>
                </a:lnTo>
                <a:lnTo>
                  <a:pt x="17330" y="20309"/>
                </a:lnTo>
                <a:lnTo>
                  <a:pt x="17330" y="20074"/>
                </a:lnTo>
                <a:lnTo>
                  <a:pt x="17581" y="19957"/>
                </a:lnTo>
                <a:lnTo>
                  <a:pt x="17581" y="15730"/>
                </a:lnTo>
                <a:lnTo>
                  <a:pt x="17330" y="15613"/>
                </a:lnTo>
                <a:lnTo>
                  <a:pt x="17330" y="15378"/>
                </a:lnTo>
                <a:lnTo>
                  <a:pt x="17079" y="15378"/>
                </a:lnTo>
                <a:lnTo>
                  <a:pt x="16828" y="15143"/>
                </a:lnTo>
                <a:lnTo>
                  <a:pt x="16577" y="15026"/>
                </a:lnTo>
                <a:lnTo>
                  <a:pt x="16326" y="15026"/>
                </a:lnTo>
                <a:lnTo>
                  <a:pt x="16074" y="15026"/>
                </a:lnTo>
                <a:lnTo>
                  <a:pt x="15572" y="14909"/>
                </a:lnTo>
                <a:lnTo>
                  <a:pt x="6028" y="14909"/>
                </a:lnTo>
                <a:lnTo>
                  <a:pt x="5526" y="15026"/>
                </a:lnTo>
                <a:lnTo>
                  <a:pt x="5274" y="15026"/>
                </a:lnTo>
                <a:lnTo>
                  <a:pt x="5023" y="15026"/>
                </a:lnTo>
                <a:lnTo>
                  <a:pt x="4772" y="15143"/>
                </a:lnTo>
                <a:lnTo>
                  <a:pt x="4521" y="15378"/>
                </a:lnTo>
                <a:lnTo>
                  <a:pt x="4270" y="15378"/>
                </a:lnTo>
                <a:lnTo>
                  <a:pt x="4270" y="15613"/>
                </a:lnTo>
                <a:lnTo>
                  <a:pt x="4019" y="15730"/>
                </a:lnTo>
                <a:lnTo>
                  <a:pt x="4019" y="19957"/>
                </a:lnTo>
                <a:lnTo>
                  <a:pt x="4270" y="20074"/>
                </a:lnTo>
                <a:lnTo>
                  <a:pt x="4270" y="20309"/>
                </a:lnTo>
                <a:lnTo>
                  <a:pt x="4521" y="20426"/>
                </a:lnTo>
                <a:lnTo>
                  <a:pt x="4772" y="20543"/>
                </a:lnTo>
                <a:lnTo>
                  <a:pt x="5023" y="20661"/>
                </a:lnTo>
                <a:lnTo>
                  <a:pt x="5274" y="20661"/>
                </a:lnTo>
                <a:lnTo>
                  <a:pt x="5526" y="20778"/>
                </a:lnTo>
                <a:lnTo>
                  <a:pt x="6028" y="20778"/>
                </a:lnTo>
                <a:close/>
              </a:path>
              <a:path w="21600" h="21600" extrusionOk="0">
                <a:moveTo>
                  <a:pt x="753" y="1291"/>
                </a:moveTo>
                <a:lnTo>
                  <a:pt x="2260" y="1291"/>
                </a:lnTo>
                <a:lnTo>
                  <a:pt x="2260" y="235"/>
                </a:lnTo>
                <a:lnTo>
                  <a:pt x="753" y="235"/>
                </a:lnTo>
                <a:lnTo>
                  <a:pt x="753" y="1291"/>
                </a:lnTo>
                <a:close/>
              </a:path>
              <a:path w="21600" h="21600" extrusionOk="0">
                <a:moveTo>
                  <a:pt x="753" y="2700"/>
                </a:moveTo>
                <a:lnTo>
                  <a:pt x="2260" y="2700"/>
                </a:lnTo>
                <a:lnTo>
                  <a:pt x="2260" y="1643"/>
                </a:lnTo>
                <a:lnTo>
                  <a:pt x="753" y="1643"/>
                </a:lnTo>
                <a:lnTo>
                  <a:pt x="753" y="2700"/>
                </a:lnTo>
                <a:close/>
              </a:path>
              <a:path w="21600" h="21600" extrusionOk="0">
                <a:moveTo>
                  <a:pt x="753" y="4109"/>
                </a:moveTo>
                <a:lnTo>
                  <a:pt x="2260" y="4109"/>
                </a:lnTo>
                <a:lnTo>
                  <a:pt x="2260" y="3052"/>
                </a:lnTo>
                <a:lnTo>
                  <a:pt x="753" y="3052"/>
                </a:lnTo>
                <a:lnTo>
                  <a:pt x="753" y="4109"/>
                </a:lnTo>
                <a:close/>
              </a:path>
              <a:path w="21600" h="21600" extrusionOk="0">
                <a:moveTo>
                  <a:pt x="753" y="5517"/>
                </a:moveTo>
                <a:lnTo>
                  <a:pt x="2260" y="5517"/>
                </a:lnTo>
                <a:lnTo>
                  <a:pt x="2260" y="4461"/>
                </a:lnTo>
                <a:lnTo>
                  <a:pt x="753" y="4461"/>
                </a:lnTo>
                <a:lnTo>
                  <a:pt x="753" y="5517"/>
                </a:lnTo>
                <a:close/>
              </a:path>
              <a:path w="21600" h="21600" extrusionOk="0">
                <a:moveTo>
                  <a:pt x="753" y="6926"/>
                </a:moveTo>
                <a:lnTo>
                  <a:pt x="2260" y="6926"/>
                </a:lnTo>
                <a:lnTo>
                  <a:pt x="2260" y="5870"/>
                </a:lnTo>
                <a:lnTo>
                  <a:pt x="753" y="5870"/>
                </a:lnTo>
                <a:lnTo>
                  <a:pt x="753" y="6926"/>
                </a:lnTo>
                <a:close/>
              </a:path>
              <a:path w="21600" h="21600" extrusionOk="0">
                <a:moveTo>
                  <a:pt x="753" y="8335"/>
                </a:moveTo>
                <a:lnTo>
                  <a:pt x="2260" y="8335"/>
                </a:lnTo>
                <a:lnTo>
                  <a:pt x="2260" y="7278"/>
                </a:lnTo>
                <a:lnTo>
                  <a:pt x="753" y="7278"/>
                </a:lnTo>
                <a:lnTo>
                  <a:pt x="753" y="8335"/>
                </a:lnTo>
                <a:close/>
              </a:path>
              <a:path w="21600" h="21600" extrusionOk="0">
                <a:moveTo>
                  <a:pt x="753" y="9743"/>
                </a:moveTo>
                <a:lnTo>
                  <a:pt x="2260" y="9743"/>
                </a:lnTo>
                <a:lnTo>
                  <a:pt x="2260" y="8687"/>
                </a:lnTo>
                <a:lnTo>
                  <a:pt x="753" y="8687"/>
                </a:lnTo>
                <a:lnTo>
                  <a:pt x="753" y="9743"/>
                </a:lnTo>
                <a:close/>
              </a:path>
              <a:path w="21600" h="21600" extrusionOk="0">
                <a:moveTo>
                  <a:pt x="753" y="11152"/>
                </a:moveTo>
                <a:lnTo>
                  <a:pt x="2260" y="11152"/>
                </a:lnTo>
                <a:lnTo>
                  <a:pt x="2260" y="10096"/>
                </a:lnTo>
                <a:lnTo>
                  <a:pt x="753" y="10096"/>
                </a:lnTo>
                <a:lnTo>
                  <a:pt x="753" y="11152"/>
                </a:lnTo>
                <a:close/>
              </a:path>
              <a:path w="21600" h="21600" extrusionOk="0">
                <a:moveTo>
                  <a:pt x="753" y="12561"/>
                </a:moveTo>
                <a:lnTo>
                  <a:pt x="2260" y="12561"/>
                </a:lnTo>
                <a:lnTo>
                  <a:pt x="2260" y="11504"/>
                </a:lnTo>
                <a:lnTo>
                  <a:pt x="753" y="11504"/>
                </a:lnTo>
                <a:lnTo>
                  <a:pt x="753" y="12561"/>
                </a:lnTo>
                <a:close/>
              </a:path>
              <a:path w="21600" h="21600" extrusionOk="0">
                <a:moveTo>
                  <a:pt x="753" y="13970"/>
                </a:moveTo>
                <a:lnTo>
                  <a:pt x="2260" y="13970"/>
                </a:lnTo>
                <a:lnTo>
                  <a:pt x="2260" y="12913"/>
                </a:lnTo>
                <a:lnTo>
                  <a:pt x="753" y="12913"/>
                </a:lnTo>
                <a:lnTo>
                  <a:pt x="753" y="13970"/>
                </a:lnTo>
                <a:close/>
              </a:path>
              <a:path w="21600" h="21600" extrusionOk="0">
                <a:moveTo>
                  <a:pt x="753" y="15378"/>
                </a:moveTo>
                <a:lnTo>
                  <a:pt x="2260" y="15378"/>
                </a:lnTo>
                <a:lnTo>
                  <a:pt x="2260" y="14322"/>
                </a:lnTo>
                <a:lnTo>
                  <a:pt x="753" y="14322"/>
                </a:lnTo>
                <a:lnTo>
                  <a:pt x="753" y="15378"/>
                </a:lnTo>
                <a:close/>
              </a:path>
              <a:path w="21600" h="21600" extrusionOk="0">
                <a:moveTo>
                  <a:pt x="753" y="16787"/>
                </a:moveTo>
                <a:lnTo>
                  <a:pt x="2260" y="16787"/>
                </a:lnTo>
                <a:lnTo>
                  <a:pt x="2260" y="15730"/>
                </a:lnTo>
                <a:lnTo>
                  <a:pt x="753" y="15730"/>
                </a:lnTo>
                <a:lnTo>
                  <a:pt x="753" y="16787"/>
                </a:lnTo>
                <a:close/>
              </a:path>
              <a:path w="21600" h="21600" extrusionOk="0">
                <a:moveTo>
                  <a:pt x="753" y="18196"/>
                </a:moveTo>
                <a:lnTo>
                  <a:pt x="2260" y="18196"/>
                </a:lnTo>
                <a:lnTo>
                  <a:pt x="2260" y="17139"/>
                </a:lnTo>
                <a:lnTo>
                  <a:pt x="753" y="17139"/>
                </a:lnTo>
                <a:lnTo>
                  <a:pt x="753" y="18196"/>
                </a:lnTo>
                <a:close/>
              </a:path>
              <a:path w="21600" h="21600" extrusionOk="0">
                <a:moveTo>
                  <a:pt x="753" y="19604"/>
                </a:moveTo>
                <a:lnTo>
                  <a:pt x="2260" y="19604"/>
                </a:lnTo>
                <a:lnTo>
                  <a:pt x="2260" y="18548"/>
                </a:lnTo>
                <a:lnTo>
                  <a:pt x="753" y="18548"/>
                </a:lnTo>
                <a:lnTo>
                  <a:pt x="753" y="19604"/>
                </a:lnTo>
                <a:close/>
              </a:path>
              <a:path w="21600" h="21600" extrusionOk="0">
                <a:moveTo>
                  <a:pt x="753" y="21013"/>
                </a:moveTo>
                <a:lnTo>
                  <a:pt x="2260" y="21013"/>
                </a:lnTo>
                <a:lnTo>
                  <a:pt x="2260" y="19957"/>
                </a:lnTo>
                <a:lnTo>
                  <a:pt x="753" y="19957"/>
                </a:lnTo>
                <a:lnTo>
                  <a:pt x="753" y="21013"/>
                </a:lnTo>
                <a:close/>
              </a:path>
              <a:path w="21600" h="21600" extrusionOk="0">
                <a:moveTo>
                  <a:pt x="19340" y="1409"/>
                </a:moveTo>
                <a:lnTo>
                  <a:pt x="20595" y="1409"/>
                </a:lnTo>
                <a:lnTo>
                  <a:pt x="20595" y="352"/>
                </a:lnTo>
                <a:lnTo>
                  <a:pt x="19340" y="352"/>
                </a:lnTo>
                <a:lnTo>
                  <a:pt x="19340" y="1409"/>
                </a:lnTo>
                <a:close/>
              </a:path>
              <a:path w="21600" h="21600" extrusionOk="0">
                <a:moveTo>
                  <a:pt x="19340" y="2700"/>
                </a:moveTo>
                <a:lnTo>
                  <a:pt x="20595" y="2700"/>
                </a:lnTo>
                <a:lnTo>
                  <a:pt x="20595" y="1643"/>
                </a:lnTo>
                <a:lnTo>
                  <a:pt x="19340" y="1643"/>
                </a:lnTo>
                <a:lnTo>
                  <a:pt x="19340" y="2700"/>
                </a:lnTo>
                <a:close/>
              </a:path>
              <a:path w="21600" h="21600" extrusionOk="0">
                <a:moveTo>
                  <a:pt x="19340" y="4109"/>
                </a:moveTo>
                <a:lnTo>
                  <a:pt x="20595" y="4109"/>
                </a:lnTo>
                <a:lnTo>
                  <a:pt x="20595" y="3052"/>
                </a:lnTo>
                <a:lnTo>
                  <a:pt x="19340" y="3052"/>
                </a:lnTo>
                <a:lnTo>
                  <a:pt x="19340" y="4109"/>
                </a:lnTo>
                <a:close/>
              </a:path>
              <a:path w="21600" h="21600" extrusionOk="0">
                <a:moveTo>
                  <a:pt x="19340" y="5517"/>
                </a:moveTo>
                <a:lnTo>
                  <a:pt x="20595" y="5517"/>
                </a:lnTo>
                <a:lnTo>
                  <a:pt x="20595" y="4461"/>
                </a:lnTo>
                <a:lnTo>
                  <a:pt x="19340" y="4461"/>
                </a:lnTo>
                <a:lnTo>
                  <a:pt x="19340" y="5517"/>
                </a:lnTo>
                <a:close/>
              </a:path>
              <a:path w="21600" h="21600" extrusionOk="0">
                <a:moveTo>
                  <a:pt x="19340" y="6926"/>
                </a:moveTo>
                <a:lnTo>
                  <a:pt x="20595" y="6926"/>
                </a:lnTo>
                <a:lnTo>
                  <a:pt x="20595" y="5870"/>
                </a:lnTo>
                <a:lnTo>
                  <a:pt x="19340" y="5870"/>
                </a:lnTo>
                <a:lnTo>
                  <a:pt x="19340" y="6926"/>
                </a:lnTo>
                <a:close/>
              </a:path>
              <a:path w="21600" h="21600" extrusionOk="0">
                <a:moveTo>
                  <a:pt x="19340" y="8335"/>
                </a:moveTo>
                <a:lnTo>
                  <a:pt x="20595" y="8335"/>
                </a:lnTo>
                <a:lnTo>
                  <a:pt x="20595" y="7278"/>
                </a:lnTo>
                <a:lnTo>
                  <a:pt x="19340" y="7278"/>
                </a:lnTo>
                <a:lnTo>
                  <a:pt x="19340" y="8335"/>
                </a:lnTo>
                <a:close/>
              </a:path>
              <a:path w="21600" h="21600" extrusionOk="0">
                <a:moveTo>
                  <a:pt x="19340" y="9743"/>
                </a:moveTo>
                <a:lnTo>
                  <a:pt x="20595" y="9743"/>
                </a:lnTo>
                <a:lnTo>
                  <a:pt x="20595" y="8687"/>
                </a:lnTo>
                <a:lnTo>
                  <a:pt x="19340" y="8687"/>
                </a:lnTo>
                <a:lnTo>
                  <a:pt x="19340" y="9743"/>
                </a:lnTo>
                <a:close/>
              </a:path>
              <a:path w="21600" h="21600" extrusionOk="0">
                <a:moveTo>
                  <a:pt x="19340" y="11152"/>
                </a:moveTo>
                <a:lnTo>
                  <a:pt x="20595" y="11152"/>
                </a:lnTo>
                <a:lnTo>
                  <a:pt x="20595" y="10096"/>
                </a:lnTo>
                <a:lnTo>
                  <a:pt x="19340" y="10096"/>
                </a:lnTo>
                <a:lnTo>
                  <a:pt x="19340" y="11152"/>
                </a:lnTo>
                <a:close/>
              </a:path>
              <a:path w="21600" h="21600" extrusionOk="0">
                <a:moveTo>
                  <a:pt x="19340" y="12561"/>
                </a:moveTo>
                <a:lnTo>
                  <a:pt x="20595" y="12561"/>
                </a:lnTo>
                <a:lnTo>
                  <a:pt x="20595" y="11504"/>
                </a:lnTo>
                <a:lnTo>
                  <a:pt x="19340" y="11504"/>
                </a:lnTo>
                <a:lnTo>
                  <a:pt x="19340" y="12561"/>
                </a:lnTo>
                <a:close/>
              </a:path>
              <a:path w="21600" h="21600" extrusionOk="0">
                <a:moveTo>
                  <a:pt x="19340" y="13970"/>
                </a:moveTo>
                <a:lnTo>
                  <a:pt x="20595" y="13970"/>
                </a:lnTo>
                <a:lnTo>
                  <a:pt x="20595" y="12913"/>
                </a:lnTo>
                <a:lnTo>
                  <a:pt x="19340" y="12913"/>
                </a:lnTo>
                <a:lnTo>
                  <a:pt x="19340" y="13970"/>
                </a:lnTo>
                <a:close/>
              </a:path>
              <a:path w="21600" h="21600" extrusionOk="0">
                <a:moveTo>
                  <a:pt x="19340" y="15378"/>
                </a:moveTo>
                <a:lnTo>
                  <a:pt x="20595" y="15378"/>
                </a:lnTo>
                <a:lnTo>
                  <a:pt x="20595" y="14322"/>
                </a:lnTo>
                <a:lnTo>
                  <a:pt x="19340" y="14322"/>
                </a:lnTo>
                <a:lnTo>
                  <a:pt x="19340" y="15378"/>
                </a:lnTo>
                <a:close/>
              </a:path>
              <a:path w="21600" h="21600" extrusionOk="0">
                <a:moveTo>
                  <a:pt x="19340" y="16787"/>
                </a:moveTo>
                <a:lnTo>
                  <a:pt x="20595" y="16787"/>
                </a:lnTo>
                <a:lnTo>
                  <a:pt x="20595" y="15730"/>
                </a:lnTo>
                <a:lnTo>
                  <a:pt x="19340" y="15730"/>
                </a:lnTo>
                <a:lnTo>
                  <a:pt x="19340" y="16787"/>
                </a:lnTo>
                <a:close/>
              </a:path>
              <a:path w="21600" h="21600" extrusionOk="0">
                <a:moveTo>
                  <a:pt x="19340" y="18196"/>
                </a:moveTo>
                <a:lnTo>
                  <a:pt x="20595" y="18196"/>
                </a:lnTo>
                <a:lnTo>
                  <a:pt x="20595" y="17139"/>
                </a:lnTo>
                <a:lnTo>
                  <a:pt x="19340" y="17139"/>
                </a:lnTo>
                <a:lnTo>
                  <a:pt x="19340" y="18196"/>
                </a:lnTo>
                <a:close/>
              </a:path>
              <a:path w="21600" h="21600" extrusionOk="0">
                <a:moveTo>
                  <a:pt x="19340" y="19604"/>
                </a:moveTo>
                <a:lnTo>
                  <a:pt x="20595" y="19604"/>
                </a:lnTo>
                <a:lnTo>
                  <a:pt x="20595" y="18548"/>
                </a:lnTo>
                <a:lnTo>
                  <a:pt x="19340" y="18548"/>
                </a:lnTo>
                <a:lnTo>
                  <a:pt x="19340" y="19604"/>
                </a:lnTo>
                <a:close/>
              </a:path>
              <a:path w="21600" h="21600" extrusionOk="0">
                <a:moveTo>
                  <a:pt x="19340" y="21013"/>
                </a:moveTo>
                <a:lnTo>
                  <a:pt x="20595" y="21013"/>
                </a:lnTo>
                <a:lnTo>
                  <a:pt x="20595" y="19957"/>
                </a:lnTo>
                <a:lnTo>
                  <a:pt x="19340" y="19957"/>
                </a:lnTo>
                <a:lnTo>
                  <a:pt x="19340" y="21013"/>
                </a:lnTo>
                <a:close/>
              </a:path>
            </a:pathLst>
          </a:custGeom>
          <a:solidFill>
            <a:srgbClr val="FFFFCC"/>
          </a:solidFill>
          <a:ln w="9525">
            <a:solidFill>
              <a:srgbClr val="000000"/>
            </a:solidFill>
            <a:miter lim="800000"/>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Aid to Afghan Rebels</a:t>
            </a:r>
            <a:endParaRPr lang="en-US" dirty="0"/>
          </a:p>
        </p:txBody>
      </p:sp>
      <p:sp>
        <p:nvSpPr>
          <p:cNvPr id="3" name="Content Placeholder 2"/>
          <p:cNvSpPr>
            <a:spLocks noGrp="1"/>
          </p:cNvSpPr>
          <p:nvPr>
            <p:ph idx="1"/>
          </p:nvPr>
        </p:nvSpPr>
        <p:spPr/>
        <p:txBody>
          <a:bodyPr>
            <a:normAutofit/>
          </a:bodyPr>
          <a:lstStyle/>
          <a:p>
            <a:r>
              <a:rPr lang="en-US" dirty="0" smtClean="0"/>
              <a:t>Soviet Union invaded Afghanistan in late 1979 and created a Soviet-backed government</a:t>
            </a:r>
          </a:p>
          <a:p>
            <a:pPr lvl="1"/>
            <a:r>
              <a:rPr lang="en-US" dirty="0" smtClean="0"/>
              <a:t>Soviets were fighting Afghan guerillas known as the </a:t>
            </a:r>
            <a:r>
              <a:rPr lang="en-US" b="1" u="sng" dirty="0" err="1" smtClean="0"/>
              <a:t>mujahadeen</a:t>
            </a:r>
            <a:endParaRPr lang="en-US" b="1" u="sng" dirty="0" smtClean="0"/>
          </a:p>
          <a:p>
            <a:pPr lvl="1"/>
            <a:r>
              <a:rPr lang="en-US" dirty="0" smtClean="0"/>
              <a:t>Carter sent $30 million in aid to the Afghan guerillas; Reagan sent $570 million </a:t>
            </a:r>
            <a:r>
              <a:rPr lang="en-US" b="1" dirty="0" smtClean="0"/>
              <a:t>more</a:t>
            </a:r>
          </a:p>
          <a:p>
            <a:pPr lvl="1"/>
            <a:r>
              <a:rPr lang="en-US" dirty="0" smtClean="0"/>
              <a:t>Soviets now like America was in Vietnam = could not defeat the Afghan guerillas like the US could not defeat the Vietcong</a:t>
            </a:r>
          </a:p>
          <a:p>
            <a:pPr lvl="1"/>
            <a:r>
              <a:rPr lang="en-US" dirty="0" smtClean="0"/>
              <a:t>Soviets withdrew from Afghanistan in 1988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Georgia" pitchFamily="18" charset="0"/>
              </a:rPr>
              <a:t>Iran-Contra Scandal Background</a:t>
            </a:r>
            <a:endParaRPr lang="en-US" dirty="0">
              <a:solidFill>
                <a:schemeClr val="tx1"/>
              </a:solidFill>
              <a:latin typeface="Georgia"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Georgia" pitchFamily="18" charset="0"/>
              </a:rPr>
              <a:t>Scandal starts in </a:t>
            </a:r>
            <a:r>
              <a:rPr lang="en-US" dirty="0" smtClean="0">
                <a:latin typeface="Georgia" pitchFamily="18" charset="0"/>
              </a:rPr>
              <a:t>Nicaragua</a:t>
            </a:r>
          </a:p>
          <a:p>
            <a:pPr lvl="1"/>
            <a:r>
              <a:rPr lang="en-US" dirty="0" smtClean="0">
                <a:latin typeface="Georgia" pitchFamily="18" charset="0"/>
              </a:rPr>
              <a:t>US </a:t>
            </a:r>
            <a:r>
              <a:rPr lang="en-US" dirty="0" smtClean="0">
                <a:latin typeface="Georgia" pitchFamily="18" charset="0"/>
              </a:rPr>
              <a:t>backs the Somoza family = end up being corrupt and rigs </a:t>
            </a:r>
            <a:r>
              <a:rPr lang="en-US" dirty="0" smtClean="0">
                <a:latin typeface="Georgia" pitchFamily="18" charset="0"/>
              </a:rPr>
              <a:t>elections</a:t>
            </a:r>
          </a:p>
          <a:p>
            <a:pPr lvl="1"/>
            <a:r>
              <a:rPr lang="en-US" dirty="0" smtClean="0">
                <a:latin typeface="Georgia" pitchFamily="18" charset="0"/>
              </a:rPr>
              <a:t>1977-1979 </a:t>
            </a:r>
            <a:r>
              <a:rPr lang="en-US" dirty="0" smtClean="0">
                <a:latin typeface="Georgia" pitchFamily="18" charset="0"/>
              </a:rPr>
              <a:t>= REVOLUTION…group called </a:t>
            </a:r>
            <a:r>
              <a:rPr lang="en-US" u="sng" dirty="0" smtClean="0">
                <a:latin typeface="Georgia" pitchFamily="18" charset="0"/>
              </a:rPr>
              <a:t>Sandinistas</a:t>
            </a:r>
            <a:r>
              <a:rPr lang="en-US" dirty="0" smtClean="0">
                <a:latin typeface="Georgia" pitchFamily="18" charset="0"/>
              </a:rPr>
              <a:t> overthrow </a:t>
            </a:r>
            <a:r>
              <a:rPr lang="en-US" dirty="0" smtClean="0">
                <a:latin typeface="Georgia" pitchFamily="18" charset="0"/>
              </a:rPr>
              <a:t>Somoza family</a:t>
            </a:r>
            <a:endParaRPr lang="en-US" dirty="0" smtClean="0">
              <a:latin typeface="Georgia" pitchFamily="18" charset="0"/>
            </a:endParaRPr>
          </a:p>
          <a:p>
            <a:r>
              <a:rPr lang="en-US" dirty="0" smtClean="0">
                <a:latin typeface="Georgia" pitchFamily="18" charset="0"/>
              </a:rPr>
              <a:t>1981 </a:t>
            </a:r>
            <a:r>
              <a:rPr lang="en-US" dirty="0" smtClean="0">
                <a:latin typeface="Georgia" pitchFamily="18" charset="0"/>
              </a:rPr>
              <a:t>Reagan administration = claims Sandinistas were causing revolution throughout Central </a:t>
            </a:r>
            <a:r>
              <a:rPr lang="en-US" dirty="0" smtClean="0">
                <a:latin typeface="Georgia" pitchFamily="18" charset="0"/>
              </a:rPr>
              <a:t>America</a:t>
            </a:r>
          </a:p>
          <a:p>
            <a:pPr lvl="1"/>
            <a:r>
              <a:rPr lang="en-US" dirty="0" smtClean="0">
                <a:latin typeface="Georgia" pitchFamily="18" charset="0"/>
              </a:rPr>
              <a:t>Reagan secretly sending arms &amp; troops to support </a:t>
            </a:r>
            <a:r>
              <a:rPr lang="en-US" b="1" u="sng" dirty="0" smtClean="0">
                <a:latin typeface="Georgia" pitchFamily="18" charset="0"/>
              </a:rPr>
              <a:t>CONTRAS</a:t>
            </a:r>
            <a:r>
              <a:rPr lang="en-US" dirty="0" smtClean="0">
                <a:latin typeface="Georgia" pitchFamily="18" charset="0"/>
              </a:rPr>
              <a:t> </a:t>
            </a:r>
            <a:r>
              <a:rPr lang="en-US" dirty="0" smtClean="0">
                <a:latin typeface="Georgia" pitchFamily="18" charset="0"/>
              </a:rPr>
              <a:t>= guerilla fighters who want to overthrow </a:t>
            </a:r>
            <a:r>
              <a:rPr lang="en-US" dirty="0" smtClean="0">
                <a:latin typeface="Georgia" pitchFamily="18" charset="0"/>
              </a:rPr>
              <a:t>Sandinistas </a:t>
            </a:r>
            <a:r>
              <a:rPr lang="en-US" dirty="0" smtClean="0">
                <a:latin typeface="Georgia" pitchFamily="18" charset="0"/>
              </a:rPr>
              <a:t>= decision not supported by </a:t>
            </a:r>
            <a:r>
              <a:rPr lang="en-US" dirty="0" smtClean="0">
                <a:latin typeface="Georgia" pitchFamily="18" charset="0"/>
              </a:rPr>
              <a:t>Congress</a:t>
            </a:r>
          </a:p>
          <a:p>
            <a:pPr lvl="2"/>
            <a:r>
              <a:rPr lang="en-US" dirty="0" smtClean="0">
                <a:latin typeface="Georgia" pitchFamily="18" charset="0"/>
              </a:rPr>
              <a:t>Congress </a:t>
            </a:r>
            <a:r>
              <a:rPr lang="en-US" dirty="0" smtClean="0">
                <a:latin typeface="Georgia" pitchFamily="18" charset="0"/>
              </a:rPr>
              <a:t>orders Reagan to stop aiding Contras</a:t>
            </a:r>
            <a:endParaRPr lang="en-US"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latin typeface="Georgia" pitchFamily="18" charset="0"/>
              </a:rPr>
              <a:t>Iran-Contra Scandal Moves to Iran</a:t>
            </a:r>
            <a:endParaRPr lang="en-US" dirty="0">
              <a:solidFill>
                <a:schemeClr val="tx1"/>
              </a:solidFill>
              <a:latin typeface="Georgia" pitchFamily="18" charset="0"/>
            </a:endParaRPr>
          </a:p>
        </p:txBody>
      </p:sp>
      <p:sp>
        <p:nvSpPr>
          <p:cNvPr id="3" name="Content Placeholder 2"/>
          <p:cNvSpPr>
            <a:spLocks noGrp="1"/>
          </p:cNvSpPr>
          <p:nvPr>
            <p:ph idx="1"/>
          </p:nvPr>
        </p:nvSpPr>
        <p:spPr/>
        <p:txBody>
          <a:bodyPr>
            <a:normAutofit fontScale="85000" lnSpcReduction="10000"/>
          </a:bodyPr>
          <a:lstStyle/>
          <a:p>
            <a:r>
              <a:rPr lang="en-US" dirty="0" smtClean="0">
                <a:latin typeface="Georgia" pitchFamily="18" charset="0"/>
              </a:rPr>
              <a:t>1983 = Iran takes U.S. hostages in </a:t>
            </a:r>
            <a:r>
              <a:rPr lang="en-US" dirty="0" smtClean="0">
                <a:latin typeface="Georgia" pitchFamily="18" charset="0"/>
              </a:rPr>
              <a:t>Lebanon</a:t>
            </a:r>
          </a:p>
          <a:p>
            <a:r>
              <a:rPr lang="en-US" dirty="0" smtClean="0">
                <a:latin typeface="Georgia" pitchFamily="18" charset="0"/>
              </a:rPr>
              <a:t>US </a:t>
            </a:r>
            <a:r>
              <a:rPr lang="en-US" dirty="0" smtClean="0">
                <a:latin typeface="Georgia" pitchFamily="18" charset="0"/>
              </a:rPr>
              <a:t>asks allies to stop aiding Iran in its war against </a:t>
            </a:r>
            <a:r>
              <a:rPr lang="en-US" dirty="0" smtClean="0">
                <a:latin typeface="Georgia" pitchFamily="18" charset="0"/>
              </a:rPr>
              <a:t>Iraq</a:t>
            </a:r>
          </a:p>
          <a:p>
            <a:r>
              <a:rPr lang="en-US" dirty="0" smtClean="0">
                <a:latin typeface="Georgia" pitchFamily="18" charset="0"/>
              </a:rPr>
              <a:t>Reagan </a:t>
            </a:r>
            <a:r>
              <a:rPr lang="en-US" dirty="0" smtClean="0">
                <a:latin typeface="Georgia" pitchFamily="18" charset="0"/>
              </a:rPr>
              <a:t>Administration sells </a:t>
            </a:r>
            <a:r>
              <a:rPr lang="en-US" dirty="0" smtClean="0">
                <a:latin typeface="Georgia" pitchFamily="18" charset="0"/>
              </a:rPr>
              <a:t>arms to Iran (1986), </a:t>
            </a:r>
            <a:r>
              <a:rPr lang="en-US" dirty="0" smtClean="0">
                <a:latin typeface="Georgia" pitchFamily="18" charset="0"/>
              </a:rPr>
              <a:t>in return for the </a:t>
            </a:r>
            <a:r>
              <a:rPr lang="en-US" dirty="0" smtClean="0">
                <a:latin typeface="Georgia" pitchFamily="18" charset="0"/>
              </a:rPr>
              <a:t>hostages</a:t>
            </a:r>
          </a:p>
          <a:p>
            <a:pPr lvl="1"/>
            <a:r>
              <a:rPr lang="en-US" dirty="0" smtClean="0">
                <a:latin typeface="Georgia" pitchFamily="18" charset="0"/>
              </a:rPr>
              <a:t>The money from the sale of weapons goes </a:t>
            </a:r>
            <a:r>
              <a:rPr lang="en-US" dirty="0" smtClean="0">
                <a:latin typeface="Georgia" pitchFamily="18" charset="0"/>
              </a:rPr>
              <a:t>to Contra fighters in Nicaragua…who Reagan has been order to stop </a:t>
            </a:r>
            <a:r>
              <a:rPr lang="en-US" dirty="0" smtClean="0">
                <a:latin typeface="Georgia" pitchFamily="18" charset="0"/>
              </a:rPr>
              <a:t>aiding</a:t>
            </a:r>
          </a:p>
          <a:p>
            <a:r>
              <a:rPr lang="en-US" dirty="0" smtClean="0">
                <a:latin typeface="Georgia" pitchFamily="18" charset="0"/>
              </a:rPr>
              <a:t>1987 </a:t>
            </a:r>
            <a:r>
              <a:rPr lang="en-US" dirty="0" smtClean="0">
                <a:latin typeface="Georgia" pitchFamily="18" charset="0"/>
              </a:rPr>
              <a:t>= televised hearings = Reagan “lies” about the whole </a:t>
            </a:r>
            <a:r>
              <a:rPr lang="en-US" dirty="0" smtClean="0">
                <a:latin typeface="Georgia" pitchFamily="18" charset="0"/>
              </a:rPr>
              <a:t>thing</a:t>
            </a:r>
          </a:p>
          <a:p>
            <a:pPr lvl="1"/>
            <a:r>
              <a:rPr lang="en-US" dirty="0" smtClean="0"/>
              <a:t>CIA </a:t>
            </a:r>
            <a:r>
              <a:rPr lang="en-US" dirty="0" smtClean="0"/>
              <a:t>officials </a:t>
            </a:r>
            <a:r>
              <a:rPr lang="en-US" dirty="0" smtClean="0"/>
              <a:t>admitted </a:t>
            </a:r>
            <a:r>
              <a:rPr lang="en-US" dirty="0" smtClean="0"/>
              <a:t>to covering up their </a:t>
            </a:r>
            <a:r>
              <a:rPr lang="en-US" dirty="0" smtClean="0"/>
              <a:t>actions including </a:t>
            </a:r>
            <a:r>
              <a:rPr lang="en-US" dirty="0" smtClean="0"/>
              <a:t>shredding documents to destroy </a:t>
            </a:r>
            <a:r>
              <a:rPr lang="en-US" dirty="0" smtClean="0"/>
              <a:t>evidence.</a:t>
            </a:r>
            <a:endParaRPr lang="en-US" dirty="0" smtClean="0">
              <a:latin typeface="Georgia" pitchFamily="18" charset="0"/>
            </a:endParaRPr>
          </a:p>
          <a:p>
            <a:pPr lvl="1"/>
            <a:r>
              <a:rPr lang="en-US" dirty="0" smtClean="0">
                <a:latin typeface="Georgia" pitchFamily="18" charset="0"/>
              </a:rPr>
              <a:t>Bush </a:t>
            </a:r>
            <a:r>
              <a:rPr lang="en-US" dirty="0" smtClean="0">
                <a:latin typeface="Georgia" pitchFamily="18" charset="0"/>
              </a:rPr>
              <a:t>comes into office and pardons Reagan and his people…and the scandal just kind of disappears</a:t>
            </a:r>
            <a:endParaRPr lang="en-US"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dirty="0" smtClean="0"/>
          </a:p>
        </p:txBody>
      </p:sp>
      <p:pic>
        <p:nvPicPr>
          <p:cNvPr id="3074" name="Picture 2" descr="https://bu.digication.com/files/Ma9d590f79dfa69dac04c3ff2c06d91a8.jpg"/>
          <p:cNvPicPr>
            <a:picLocks noChangeAspect="1" noChangeArrowheads="1"/>
          </p:cNvPicPr>
          <p:nvPr/>
        </p:nvPicPr>
        <p:blipFill>
          <a:blip r:embed="rId2" cstate="print"/>
          <a:srcRect/>
          <a:stretch>
            <a:fillRect/>
          </a:stretch>
        </p:blipFill>
        <p:spPr bwMode="auto">
          <a:xfrm>
            <a:off x="609600" y="362262"/>
            <a:ext cx="7696200" cy="637144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latin typeface="Georgia" pitchFamily="18" charset="0"/>
              </a:rPr>
              <a:t>Iran-</a:t>
            </a:r>
            <a:r>
              <a:rPr lang="en-US" dirty="0" err="1" smtClean="0">
                <a:solidFill>
                  <a:schemeClr val="tx1"/>
                </a:solidFill>
                <a:latin typeface="Georgia" pitchFamily="18" charset="0"/>
              </a:rPr>
              <a:t>Contral</a:t>
            </a:r>
            <a:r>
              <a:rPr lang="en-US" dirty="0" smtClean="0">
                <a:solidFill>
                  <a:schemeClr val="tx1"/>
                </a:solidFill>
                <a:latin typeface="Georgia" pitchFamily="18" charset="0"/>
              </a:rPr>
              <a:t> Scandal: Why does this Matter?</a:t>
            </a:r>
            <a:endParaRPr lang="en-US" dirty="0">
              <a:solidFill>
                <a:schemeClr val="tx1"/>
              </a:solidFill>
              <a:latin typeface="Georgia" pitchFamily="18" charset="0"/>
            </a:endParaRPr>
          </a:p>
        </p:txBody>
      </p:sp>
      <p:sp>
        <p:nvSpPr>
          <p:cNvPr id="3" name="Content Placeholder 2"/>
          <p:cNvSpPr>
            <a:spLocks noGrp="1"/>
          </p:cNvSpPr>
          <p:nvPr>
            <p:ph idx="1"/>
          </p:nvPr>
        </p:nvSpPr>
        <p:spPr/>
        <p:txBody>
          <a:bodyPr/>
          <a:lstStyle/>
          <a:p>
            <a:r>
              <a:rPr lang="en-US" dirty="0" smtClean="0">
                <a:latin typeface="Georgia" pitchFamily="18" charset="0"/>
              </a:rPr>
              <a:t>When hostages were taken, it was by terrorist </a:t>
            </a:r>
            <a:r>
              <a:rPr lang="en-US" dirty="0" smtClean="0">
                <a:latin typeface="Georgia" pitchFamily="18" charset="0"/>
              </a:rPr>
              <a:t>groups</a:t>
            </a:r>
          </a:p>
          <a:p>
            <a:pPr lvl="1"/>
            <a:r>
              <a:rPr lang="en-US" dirty="0" smtClean="0">
                <a:latin typeface="Georgia" pitchFamily="18" charset="0"/>
              </a:rPr>
              <a:t>Reagan </a:t>
            </a:r>
            <a:r>
              <a:rPr lang="en-US" dirty="0" smtClean="0">
                <a:latin typeface="Georgia" pitchFamily="18" charset="0"/>
              </a:rPr>
              <a:t>had said he would never negotiate with terrorists…then </a:t>
            </a:r>
            <a:r>
              <a:rPr lang="en-US" dirty="0" smtClean="0">
                <a:latin typeface="Georgia" pitchFamily="18" charset="0"/>
              </a:rPr>
              <a:t>did.</a:t>
            </a:r>
          </a:p>
          <a:p>
            <a:pPr lvl="1"/>
            <a:r>
              <a:rPr lang="en-US" dirty="0" smtClean="0">
                <a:latin typeface="Georgia" pitchFamily="18" charset="0"/>
              </a:rPr>
              <a:t>Reagan </a:t>
            </a:r>
            <a:r>
              <a:rPr lang="en-US" dirty="0" smtClean="0">
                <a:latin typeface="Georgia" pitchFamily="18" charset="0"/>
              </a:rPr>
              <a:t>lost some </a:t>
            </a:r>
            <a:r>
              <a:rPr lang="en-US" dirty="0" smtClean="0">
                <a:latin typeface="Georgia" pitchFamily="18" charset="0"/>
              </a:rPr>
              <a:t>support</a:t>
            </a:r>
          </a:p>
          <a:p>
            <a:r>
              <a:rPr lang="en-US" dirty="0" smtClean="0">
                <a:latin typeface="Georgia" pitchFamily="18" charset="0"/>
              </a:rPr>
              <a:t>Is </a:t>
            </a:r>
            <a:r>
              <a:rPr lang="en-US" dirty="0" smtClean="0">
                <a:latin typeface="Georgia" pitchFamily="18" charset="0"/>
              </a:rPr>
              <a:t>it ok for the U.S. to aid revolutionary </a:t>
            </a:r>
            <a:r>
              <a:rPr lang="en-US" dirty="0" smtClean="0">
                <a:latin typeface="Georgia" pitchFamily="18" charset="0"/>
              </a:rPr>
              <a:t>groups?</a:t>
            </a:r>
          </a:p>
          <a:p>
            <a:pPr lvl="1"/>
            <a:r>
              <a:rPr lang="en-US" dirty="0" smtClean="0">
                <a:latin typeface="Georgia" pitchFamily="18" charset="0"/>
              </a:rPr>
              <a:t>Think </a:t>
            </a:r>
            <a:r>
              <a:rPr lang="en-US" dirty="0" smtClean="0">
                <a:latin typeface="Georgia" pitchFamily="18" charset="0"/>
              </a:rPr>
              <a:t>about the civil war in Syria…</a:t>
            </a:r>
            <a:endParaRPr lang="en-US"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4578</TotalTime>
  <Words>553</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Urban</vt:lpstr>
      <vt:lpstr>Reagan’s Foreign Policy</vt:lpstr>
      <vt:lpstr>Reagan’s Foreign Policy</vt:lpstr>
      <vt:lpstr>“Peace Through Strength” campaign</vt:lpstr>
      <vt:lpstr>Arms Control between the US &amp; USSR</vt:lpstr>
      <vt:lpstr>Aid to Afghan Rebels</vt:lpstr>
      <vt:lpstr>Iran-Contra Scandal Background</vt:lpstr>
      <vt:lpstr>Iran-Contra Scandal Moves to Iran</vt:lpstr>
      <vt:lpstr>Slide 8</vt:lpstr>
      <vt:lpstr>Iran-Contral Scandal: Why does this Matter?</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Reagan’s Foreign Policy</dc:title>
  <dc:creator>Administrator</dc:creator>
  <cp:lastModifiedBy>Administrator</cp:lastModifiedBy>
  <cp:revision>11</cp:revision>
  <dcterms:created xsi:type="dcterms:W3CDTF">2013-05-16T18:20:34Z</dcterms:created>
  <dcterms:modified xsi:type="dcterms:W3CDTF">2013-05-20T18:39:52Z</dcterms:modified>
</cp:coreProperties>
</file>